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60" r:id="rId4"/>
    <p:sldId id="730" r:id="rId5"/>
    <p:sldId id="755" r:id="rId6"/>
    <p:sldId id="731" r:id="rId7"/>
    <p:sldId id="732" r:id="rId8"/>
    <p:sldId id="743" r:id="rId9"/>
    <p:sldId id="744" r:id="rId10"/>
    <p:sldId id="745" r:id="rId11"/>
    <p:sldId id="733" r:id="rId12"/>
    <p:sldId id="734" r:id="rId13"/>
    <p:sldId id="735" r:id="rId14"/>
    <p:sldId id="736" r:id="rId15"/>
    <p:sldId id="747" r:id="rId16"/>
    <p:sldId id="748" r:id="rId17"/>
    <p:sldId id="749" r:id="rId18"/>
    <p:sldId id="750" r:id="rId19"/>
    <p:sldId id="751" r:id="rId20"/>
    <p:sldId id="752" r:id="rId21"/>
    <p:sldId id="754" r:id="rId22"/>
    <p:sldId id="753" r:id="rId23"/>
    <p:sldId id="746" r:id="rId24"/>
    <p:sldId id="274" r:id="rId25"/>
    <p:sldId id="298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4F81BD"/>
    <a:srgbClr val="D8D8D8"/>
    <a:srgbClr val="4BACC6"/>
    <a:srgbClr val="E7E7E7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67" autoAdjust="0"/>
  </p:normalViewPr>
  <p:slideViewPr>
    <p:cSldViewPr>
      <p:cViewPr varScale="1">
        <p:scale>
          <a:sx n="122" d="100"/>
          <a:sy n="122" d="100"/>
        </p:scale>
        <p:origin x="114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D6C39412-B196-4DED-A214-11112F476A27}"/>
    <pc:docChg chg="modSld">
      <pc:chgData name="Wittman, Barry" userId="bff186cd-6ce8-41ba-8e8c-e85cdef216de" providerId="ADAL" clId="{D6C39412-B196-4DED-A214-11112F476A27}" dt="2025-02-20T20:42:32.365" v="20" actId="20577"/>
      <pc:docMkLst>
        <pc:docMk/>
      </pc:docMkLst>
      <pc:sldChg chg="modSp">
        <pc:chgData name="Wittman, Barry" userId="bff186cd-6ce8-41ba-8e8c-e85cdef216de" providerId="ADAL" clId="{D6C39412-B196-4DED-A214-11112F476A27}" dt="2025-02-20T20:42:32.365" v="20" actId="20577"/>
        <pc:sldMkLst>
          <pc:docMk/>
          <pc:sldMk cId="238737585" sldId="746"/>
        </pc:sldMkLst>
        <pc:spChg chg="mod">
          <ac:chgData name="Wittman, Barry" userId="bff186cd-6ce8-41ba-8e8c-e85cdef216de" providerId="ADAL" clId="{D6C39412-B196-4DED-A214-11112F476A27}" dt="2025-02-20T20:42:32.365" v="20" actId="20577"/>
          <ac:spMkLst>
            <pc:docMk/>
            <pc:sldMk cId="238737585" sldId="746"/>
            <ac:spMk id="2" creationId="{57155645-9513-4B98-9095-F8582AA6FC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3400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6 </a:t>
            </a:r>
            <a:r>
              <a:rPr lang="en-US"/>
              <a:t>- Friday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y\AppData\Local\Microsoft\Windows\Temporary Internet Files\Content.IE5\72PNOLNN\MPj0433133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5638800" y="1667256"/>
            <a:ext cx="6400800" cy="511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IPv6 are the new IP addresses that are beginning to be used by modern hardware</a:t>
            </a:r>
          </a:p>
          <a:p>
            <a:pPr lvl="1"/>
            <a:r>
              <a:rPr lang="en-US" dirty="0"/>
              <a:t>8 groups of 4 hexadecimal digits each</a:t>
            </a:r>
          </a:p>
          <a:p>
            <a:pPr lvl="1"/>
            <a:r>
              <a:rPr lang="en-US" sz="2600" b="1" dirty="0">
                <a:latin typeface="Courier New" pitchFamily="49" charset="0"/>
                <a:cs typeface="Courier New" pitchFamily="49" charset="0"/>
              </a:rPr>
              <a:t>2001:0db8:85a3:0000:0000:8a2e:0370:7334</a:t>
            </a:r>
          </a:p>
          <a:p>
            <a:pPr lvl="1"/>
            <a:r>
              <a:rPr lang="en-US" dirty="0"/>
              <a:t>1 hexadecimal digit has 16 possibilities</a:t>
            </a:r>
          </a:p>
          <a:p>
            <a:pPr lvl="1"/>
            <a:r>
              <a:rPr lang="en-US" dirty="0"/>
              <a:t>How many different addresses is this?</a:t>
            </a:r>
          </a:p>
          <a:p>
            <a:pPr lvl="1"/>
            <a:r>
              <a:rPr lang="en-US" dirty="0"/>
              <a:t>16</a:t>
            </a:r>
            <a:r>
              <a:rPr lang="en-US" baseline="30000" dirty="0"/>
              <a:t>32</a:t>
            </a:r>
            <a:r>
              <a:rPr lang="en-US" dirty="0"/>
              <a:t> = 2</a:t>
            </a:r>
            <a:r>
              <a:rPr lang="en-US" baseline="30000" dirty="0"/>
              <a:t>128</a:t>
            </a:r>
            <a:r>
              <a:rPr lang="en-US" dirty="0"/>
              <a:t> ≈ 3.4×10</a:t>
            </a:r>
            <a:r>
              <a:rPr lang="en-US" baseline="30000" dirty="0"/>
              <a:t>38</a:t>
            </a:r>
            <a:r>
              <a:rPr lang="en-US" dirty="0"/>
              <a:t> is enough to have 500 trillion addresses for every cell of every person’s body on Earth</a:t>
            </a:r>
          </a:p>
          <a:p>
            <a:pPr lvl="1"/>
            <a:r>
              <a:rPr lang="en-US" dirty="0"/>
              <a:t>Will it be enough?!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7CD0-BC22-4342-9B65-FB55DB6E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socket()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3AC4-9F68-4738-B2CB-445D0920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4845728" cy="462560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</a:p>
          <a:p>
            <a:pPr lvl="1"/>
            <a:r>
              <a:rPr lang="en-US" dirty="0"/>
              <a:t>What the socket will be used for</a:t>
            </a:r>
          </a:p>
          <a:p>
            <a:pPr lvl="1"/>
            <a:r>
              <a:rPr lang="en-US" dirty="0"/>
              <a:t>Typical values are IPv4, IPv6, or local communication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</a:p>
          <a:p>
            <a:pPr lvl="1"/>
            <a:r>
              <a:rPr lang="en-US" dirty="0"/>
              <a:t>Determines the transport layer</a:t>
            </a:r>
          </a:p>
          <a:p>
            <a:pPr lvl="1"/>
            <a:r>
              <a:rPr lang="en-US" dirty="0"/>
              <a:t>Usually TCP or UDP for this class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</a:p>
          <a:p>
            <a:pPr lvl="1"/>
            <a:r>
              <a:rPr lang="en-US" dirty="0"/>
              <a:t>Usually not used and set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1"/>
            <a:r>
              <a:rPr lang="en-US" dirty="0"/>
              <a:t>Can be used for special raw sockets used for packer sniffers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C5C44-852D-4881-8698-BE423087AAC0}"/>
              </a:ext>
            </a:extLst>
          </p:cNvPr>
          <p:cNvSpPr/>
          <p:nvPr/>
        </p:nvSpPr>
        <p:spPr>
          <a:xfrm>
            <a:off x="457200" y="1676400"/>
            <a:ext cx="10972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socket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domain,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type,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protocol);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3113D5-99D1-49C0-9130-41D27AB7E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50548"/>
              </p:ext>
            </p:extLst>
          </p:nvPr>
        </p:nvGraphicFramePr>
        <p:xfrm>
          <a:off x="5455328" y="2623312"/>
          <a:ext cx="6553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143">
                  <a:extLst>
                    <a:ext uri="{9D8B030D-6E8A-4147-A177-3AD203B41FA5}">
                      <a16:colId xmlns:a16="http://schemas.microsoft.com/office/drawing/2014/main" val="2980752799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928876552"/>
                    </a:ext>
                  </a:extLst>
                </a:gridCol>
                <a:gridCol w="3953827">
                  <a:extLst>
                    <a:ext uri="{9D8B030D-6E8A-4147-A177-3AD203B41FA5}">
                      <a16:colId xmlns:a16="http://schemas.microsoft.com/office/drawing/2014/main" val="270691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effectLst/>
                        </a:rPr>
                        <a:t>Field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effectLst/>
                        </a:rPr>
                        <a:t>Constant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effectLst/>
                        </a:rPr>
                        <a:t>Purpose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6118600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AF_INET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IPv4 addresses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5788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AF_INET6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IPv6 addresses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3231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Unix domain socket for IPC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6349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AF_NETLINK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a-DK" sz="1400">
                          <a:effectLst/>
                        </a:rPr>
                        <a:t>Netlink socket for kernel messages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4089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AF_PACKET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Raw socket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52441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Byte-stream communication, for TCP transport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9171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SOCK_DGRAM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Fixed-size messages, for UDP transport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5960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Raw data that is not processed by transport 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5680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protocol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IPPROTO_RAW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IP datagrams without transport-layer processing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5257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ETH_P_ALL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Ethernet frames without network-layer processing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901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D2B9-11AE-4601-B667-5BCD7E04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calls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socket()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1251CD-5871-4C35-9139-CF1CE461C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360085"/>
              </p:ext>
            </p:extLst>
          </p:nvPr>
        </p:nvGraphicFramePr>
        <p:xfrm>
          <a:off x="457200" y="1905000"/>
          <a:ext cx="11277600" cy="447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401455864"/>
                    </a:ext>
                  </a:extLst>
                </a:gridCol>
                <a:gridCol w="8305800">
                  <a:extLst>
                    <a:ext uri="{9D8B030D-6E8A-4147-A177-3AD203B41FA5}">
                      <a16:colId xmlns:a16="http://schemas.microsoft.com/office/drawing/2014/main" val="2753583723"/>
                    </a:ext>
                  </a:extLst>
                </a:gridCol>
              </a:tblGrid>
              <a:tr h="745596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471606"/>
                  </a:ext>
                </a:extLst>
              </a:tr>
              <a:tr h="745596">
                <a:tc>
                  <a:txBody>
                    <a:bodyPr/>
                    <a:lstStyle/>
                    <a:p>
                      <a:r>
                        <a:rPr kumimoji="0" lang="en-US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IPv4 socket for TCP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socketfd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socket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(AF_INET,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SOCK_STREAM,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3895161"/>
                  </a:ext>
                </a:extLst>
              </a:tr>
              <a:tr h="745596">
                <a:tc>
                  <a:txBody>
                    <a:bodyPr/>
                    <a:lstStyle/>
                    <a:p>
                      <a:r>
                        <a:rPr kumimoji="0" lang="en-US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IPv6 socket for TCP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socketfd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socket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(AF_INET6,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SOCK_STREAM,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127413"/>
                  </a:ext>
                </a:extLst>
              </a:tr>
              <a:tr h="745596">
                <a:tc>
                  <a:txBody>
                    <a:bodyPr/>
                    <a:lstStyle/>
                    <a:p>
                      <a:r>
                        <a:rPr kumimoji="0" lang="en-US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IPv4 socket for UDP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socketfd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socket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(AF_INET,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SOCK_DGRAM,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757358"/>
                  </a:ext>
                </a:extLst>
              </a:tr>
              <a:tr h="745596">
                <a:tc>
                  <a:txBody>
                    <a:bodyPr/>
                    <a:lstStyle/>
                    <a:p>
                      <a:r>
                        <a:rPr kumimoji="0" lang="en-US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IPv6 socket for UDP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socketfd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socket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(AF_INET6,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SOCK_DGRAM,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817768"/>
                  </a:ext>
                </a:extLst>
              </a:tr>
              <a:tr h="745596">
                <a:tc>
                  <a:txBody>
                    <a:bodyPr/>
                    <a:lstStyle/>
                    <a:p>
                      <a:r>
                        <a:rPr kumimoji="0" lang="en-US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Raw socket for sniffing unprocessed Ethernet frames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socketfd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socket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(AF_PACKET,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SOCK_RAW,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htons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(ETH_P_ALL));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78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5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4369-D50C-4F10-B97C-6631AD3E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2582-C429-4D43-BC36-D47EFFB1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415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Different data structures are needed to specify addresses depending on what kind of networking  is being done</a:t>
            </a:r>
          </a:p>
          <a:p>
            <a:r>
              <a:rPr lang="en-US" dirty="0"/>
              <a:t>Since C doesn't have inheritance, structs with the same size are treated interchangeably and then cast to each other when appropriate</a:t>
            </a:r>
          </a:p>
          <a:p>
            <a:r>
              <a:rPr lang="en-US" dirty="0"/>
              <a:t>One of these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/>
              <a:t>, which is 16 bytes in size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000C1-1015-4325-84A7-811737972ED6}"/>
              </a:ext>
            </a:extLst>
          </p:cNvPr>
          <p:cNvSpPr/>
          <p:nvPr/>
        </p:nvSpPr>
        <p:spPr>
          <a:xfrm>
            <a:off x="457200" y="4267200"/>
            <a:ext cx="10972800" cy="2057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generic address structure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two bytes: AF_INET, etc.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sa_data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[14];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9445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B728-38A3-451A-86C8-B4303DC5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socket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E65F-CBA8-4B4F-BFE6-81269328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6632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structure for holding IPv4 addresses is identical in size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2C1214-E475-42C2-9F17-F6D6AEFE90B5}"/>
              </a:ext>
            </a:extLst>
          </p:cNvPr>
          <p:cNvSpPr/>
          <p:nvPr/>
        </p:nvSpPr>
        <p:spPr>
          <a:xfrm>
            <a:off x="609600" y="2209800"/>
            <a:ext cx="109728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address structure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sin_family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sin_port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sin_zero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[8];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in_addr_t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an alias for uint32_t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9D0B3C-2E96-449D-A8FB-E25C237BC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44444"/>
              </p:ext>
            </p:extLst>
          </p:nvPr>
        </p:nvGraphicFramePr>
        <p:xfrm>
          <a:off x="457200" y="5181600"/>
          <a:ext cx="11283733" cy="152400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663893">
                  <a:extLst>
                    <a:ext uri="{9D8B030D-6E8A-4147-A177-3AD203B41FA5}">
                      <a16:colId xmlns:a16="http://schemas.microsoft.com/office/drawing/2014/main" val="2081951563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58402919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93155971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943811138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072658611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349274987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31139079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07124154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4193088857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190088244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4027250251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051027724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26188397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589283671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74776086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258518675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93719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sockaddr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63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Fields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sa_family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sa_data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2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063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Fields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sin_family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sin_port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sin_addr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sin_zero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sockaddr_in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41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0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152C-6EB4-419A-B885-273B35FB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socket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F0A3-1E41-4545-99FA-03473B70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91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IPv6 addresses are longer and consequently require bigger (and stranger looking) structs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2D7303-AC3C-4064-8405-92D0F3BD34DA}"/>
              </a:ext>
            </a:extLst>
          </p:cNvPr>
          <p:cNvSpPr/>
          <p:nvPr/>
        </p:nvSpPr>
        <p:spPr>
          <a:xfrm>
            <a:off x="605161" y="2667001"/>
            <a:ext cx="10972800" cy="39623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address structure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sockaddr_in6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sin6_family;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sin6_port;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uint32_t sin6_flowinfo;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 sin6_addr;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addresses are 128-bit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uint32_t sin6_scope_id;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uint8_t  __u6_addr8[16];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aliased as s6_addr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uint16_t __u6_addr16[8];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aliased as s6_addr16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uint32_t __u6_addr32[4];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aliased as s6_addr32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__u6_addr;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9925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D149-CFBC-4C7F-ABEB-1C6626A9A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 and bad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4834-E983-4072-892A-C5021F3B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good news is that you (usually) don't have to muck around in the parts of the structs that represent actual IP addresses</a:t>
            </a:r>
          </a:p>
          <a:p>
            <a:pPr lvl="1"/>
            <a:r>
              <a:rPr lang="en-US" dirty="0"/>
              <a:t>These are bytes laid out in specific patterns</a:t>
            </a:r>
          </a:p>
          <a:p>
            <a:pPr lvl="1"/>
            <a:r>
              <a:rPr lang="en-US" dirty="0"/>
              <a:t>Not user-friendly representations like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</a:p>
          <a:p>
            <a:pPr lvl="1"/>
            <a:r>
              <a:rPr lang="en-US" dirty="0"/>
              <a:t>Functions handle the translation for you</a:t>
            </a:r>
          </a:p>
          <a:p>
            <a:r>
              <a:rPr lang="en-US" dirty="0"/>
              <a:t>The bad news is that some values inside of these structs are sensitive to </a:t>
            </a:r>
            <a:r>
              <a:rPr lang="en-US" b="1" dirty="0"/>
              <a:t>endianness</a:t>
            </a:r>
          </a:p>
          <a:p>
            <a:pPr lvl="1"/>
            <a:r>
              <a:rPr lang="en-US" dirty="0"/>
              <a:t>Which byte is considered the most significant in a machine</a:t>
            </a:r>
          </a:p>
          <a:p>
            <a:pPr lvl="1"/>
            <a:r>
              <a:rPr lang="en-US" dirty="0"/>
              <a:t>When networking, important data like ports and addresses are sent between machines with potentially different endianness</a:t>
            </a:r>
          </a:p>
        </p:txBody>
      </p:sp>
    </p:spTree>
    <p:extLst>
      <p:ext uri="{BB962C8B-B14F-4D97-AF65-F5344CB8AC3E}">
        <p14:creationId xmlns:p14="http://schemas.microsoft.com/office/powerpoint/2010/main" val="21650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8C33-2178-4E2B-9C8F-EF8AB01C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382B-F261-450B-BD50-435BF8B8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9492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Rather than try to keep straight what the endianness of our machine and the endianness of the network is, we use a family of functions: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hton</a:t>
            </a:r>
            <a:r>
              <a:rPr lang="en-US" dirty="0"/>
              <a:t>: host to network endianness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ntoh</a:t>
            </a:r>
            <a:r>
              <a:rPr lang="en-US" dirty="0"/>
              <a:t>: network to host endianness</a:t>
            </a:r>
          </a:p>
          <a:p>
            <a:pPr lvl="1"/>
            <a:r>
              <a:rPr lang="en-US" dirty="0"/>
              <a:t>They come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 (long) versions (for 32-bit integers)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 (short) versions (for 16-bit integers)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B61DB3-EF58-426B-A70E-92BEAAF553FB}"/>
              </a:ext>
            </a:extLst>
          </p:cNvPr>
          <p:cNvSpPr/>
          <p:nvPr/>
        </p:nvSpPr>
        <p:spPr>
          <a:xfrm>
            <a:off x="605161" y="4724400"/>
            <a:ext cx="109728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hostlong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32-bit from host to network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htons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hostshort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16-bit from host to network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ntohl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netlong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32-bit from network to host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ntohs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netshort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16-bit from network to host</a:t>
            </a:r>
          </a:p>
        </p:txBody>
      </p:sp>
    </p:spTree>
    <p:extLst>
      <p:ext uri="{BB962C8B-B14F-4D97-AF65-F5344CB8AC3E}">
        <p14:creationId xmlns:p14="http://schemas.microsoft.com/office/powerpoint/2010/main" val="42713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CE7A-916F-4774-BF08-B460196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addresses from a host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EEFE-BBCE-4388-979F-352ADAE6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4244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DNS converts a host name to an IP address</a:t>
            </a:r>
          </a:p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 lets us get a linked list of matching addresses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only annoying bit is that we have to fill out a hints structure</a:t>
            </a:r>
          </a:p>
          <a:p>
            <a:r>
              <a:rPr lang="en-US" dirty="0"/>
              <a:t>A utility 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provided to free the linked list structure when done with it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C713E-8F74-420F-A26D-4E85828984A8}"/>
              </a:ext>
            </a:extLst>
          </p:cNvPr>
          <p:cNvSpPr/>
          <p:nvPr/>
        </p:nvSpPr>
        <p:spPr>
          <a:xfrm>
            <a:off x="606056" y="3276600"/>
            <a:ext cx="10972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 char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*name, 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 char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*service,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 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*hints, 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**results)</a:t>
            </a:r>
            <a:endParaRPr lang="en-U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628B6-6123-43E5-837A-48C78520FF1F}"/>
              </a:ext>
            </a:extLst>
          </p:cNvPr>
          <p:cNvSpPr/>
          <p:nvPr/>
        </p:nvSpPr>
        <p:spPr>
          <a:xfrm>
            <a:off x="609600" y="5652782"/>
            <a:ext cx="10972800" cy="7480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*info);</a:t>
            </a:r>
            <a:endParaRPr lang="en-U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09C0-23B0-4871-A6DF-7EC84F93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/>
              <a:t>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7908-2898-4508-819A-7249F81F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stored into the pointer given by the last argument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4DAA7-60A1-4A43-B676-CFD8D3A720FF}"/>
              </a:ext>
            </a:extLst>
          </p:cNvPr>
          <p:cNvSpPr/>
          <p:nvPr/>
        </p:nvSpPr>
        <p:spPr>
          <a:xfrm>
            <a:off x="605161" y="2971800"/>
            <a:ext cx="10972800" cy="3352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ai_flags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ai_canonname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address we need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next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linked list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398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Networking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5EBD-F3A6-48C5-8E54-10BD8C40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address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BA92C-FFBA-4B15-9D95-14CCF7A56465}"/>
              </a:ext>
            </a:extLst>
          </p:cNvPr>
          <p:cNvSpPr/>
          <p:nvPr/>
        </p:nvSpPr>
        <p:spPr>
          <a:xfrm>
            <a:off x="228600" y="1905000"/>
            <a:ext cx="11582400" cy="449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hints,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server_list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NULL, *server = NULL;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(&amp;hints, 0,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(hints));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hints.ai_family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AF_INET;     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hints.ai_socktype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SOCK_STREAM;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Byte-streams (TCP)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hints.ai_protocol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IPPROTO_TCP;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TCP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(hostname,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"http"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&amp;hints, &amp;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server_list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== 0);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addresses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(server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server_list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server != NULL; server = server-&gt;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(server-&gt;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AF_INET)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Only take IPv4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Cast to IPv4 socket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struct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(struct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*)server-&gt;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("IPv4 address: %s\n",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inet_ntoa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server_list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3ADD-8855-421C-8317-5AEA3115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Confusing structs!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905AD-45E1-46E7-9CF7-0AE20C87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5870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Here's a visualization of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/>
              <a:t> structs that might come back 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04E3A0-5D8B-441B-B40B-F12C2F0BF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85193"/>
              </p:ext>
            </p:extLst>
          </p:nvPr>
        </p:nvGraphicFramePr>
        <p:xfrm>
          <a:off x="304800" y="2230121"/>
          <a:ext cx="334391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753211117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743129714"/>
                    </a:ext>
                  </a:extLst>
                </a:gridCol>
              </a:tblGrid>
              <a:tr h="220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addrinfo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11474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ai_flags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873589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ai_family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AF_INET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5919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ai_socktype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14127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ai_protocol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IPPROTO_TCP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30206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ai_addrlen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199942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ai_canonname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270657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ai_addr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7621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ai_next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585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FC32CC-2AC7-457F-9919-02CDE51E0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74004"/>
              </p:ext>
            </p:extLst>
          </p:nvPr>
        </p:nvGraphicFramePr>
        <p:xfrm>
          <a:off x="4140200" y="2214881"/>
          <a:ext cx="334391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753211117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743129714"/>
                    </a:ext>
                  </a:extLst>
                </a:gridCol>
              </a:tblGrid>
              <a:tr h="220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addrinfo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11474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ai_flags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873589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ai_family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AF_INET6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5919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ai_socktype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14127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ai_protocol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IPPROTO_TCP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30206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ai_addrlen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199942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ai_canonname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270657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ai_addr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7621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ai_next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5854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4984C9-1748-48B1-8BD1-4BAB9B8F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98036"/>
              </p:ext>
            </p:extLst>
          </p:nvPr>
        </p:nvGraphicFramePr>
        <p:xfrm>
          <a:off x="4114800" y="5178552"/>
          <a:ext cx="302482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867">
                  <a:extLst>
                    <a:ext uri="{9D8B030D-6E8A-4147-A177-3AD203B41FA5}">
                      <a16:colId xmlns:a16="http://schemas.microsoft.com/office/drawing/2014/main" val="753211117"/>
                    </a:ext>
                  </a:extLst>
                </a:gridCol>
                <a:gridCol w="1671955">
                  <a:extLst>
                    <a:ext uri="{9D8B030D-6E8A-4147-A177-3AD203B41FA5}">
                      <a16:colId xmlns:a16="http://schemas.microsoft.com/office/drawing/2014/main" val="743129714"/>
                    </a:ext>
                  </a:extLst>
                </a:gridCol>
              </a:tblGrid>
              <a:tr h="220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sockaddr_in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11474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sin_family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AF_INET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873589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sin_port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5919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sin_addr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93.184.216.34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14127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sin_zero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302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66B561-C156-4E72-AF1B-3E0BBE04D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02487"/>
              </p:ext>
            </p:extLst>
          </p:nvPr>
        </p:nvGraphicFramePr>
        <p:xfrm>
          <a:off x="7938773" y="2214881"/>
          <a:ext cx="3829317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955">
                  <a:extLst>
                    <a:ext uri="{9D8B030D-6E8A-4147-A177-3AD203B41FA5}">
                      <a16:colId xmlns:a16="http://schemas.microsoft.com/office/drawing/2014/main" val="753211117"/>
                    </a:ext>
                  </a:extLst>
                </a:gridCol>
                <a:gridCol w="2157362">
                  <a:extLst>
                    <a:ext uri="{9D8B030D-6E8A-4147-A177-3AD203B41FA5}">
                      <a16:colId xmlns:a16="http://schemas.microsoft.com/office/drawing/2014/main" val="743129714"/>
                    </a:ext>
                  </a:extLst>
                </a:gridCol>
              </a:tblGrid>
              <a:tr h="220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sockaddr_in6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11474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sin6_family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AF_INET6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873589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sin6_port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5919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sin6_flowinfo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01598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sin6_addr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2606:2800:220:1:</a:t>
                      </a:r>
                    </a:p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248:1893:25C8:1946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14127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sin6_scope_id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30206"/>
                  </a:ext>
                </a:extLst>
              </a:tr>
            </a:tbl>
          </a:graphicData>
        </a:graphic>
      </p:graphicFrame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DD441AF-99F7-4711-93FD-418C0B1D1BEC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921000" y="3586481"/>
            <a:ext cx="1219200" cy="1239648"/>
          </a:xfrm>
          <a:prstGeom prst="straightConnector1">
            <a:avLst/>
          </a:prstGeom>
          <a:ln w="38100">
            <a:headEnd type="oval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8357071-0B7D-4D9E-985F-CE330D5B5EB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921000" y="4495800"/>
            <a:ext cx="1193800" cy="1444752"/>
          </a:xfrm>
          <a:prstGeom prst="straightConnector1">
            <a:avLst/>
          </a:prstGeom>
          <a:ln w="38100">
            <a:headEnd type="oval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8">
            <a:extLst>
              <a:ext uri="{FF2B5EF4-FFF2-40B4-BE49-F238E27FC236}">
                <a16:creationId xmlns:a16="http://schemas.microsoft.com/office/drawing/2014/main" id="{2DF55D24-0DE4-4734-BF93-71FCE96ABE5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756400" y="3235961"/>
            <a:ext cx="1182373" cy="1259840"/>
          </a:xfrm>
          <a:prstGeom prst="straightConnector1">
            <a:avLst/>
          </a:prstGeom>
          <a:ln w="38100">
            <a:headEnd type="oval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50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AFFF-4EFC-4574-B8FE-FB411148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7871-0F8B-4D45-9CC2-79BFD915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" y="1775193"/>
            <a:ext cx="4061637" cy="4701807"/>
          </a:xfrm>
        </p:spPr>
        <p:txBody>
          <a:bodyPr>
            <a:normAutofit/>
          </a:bodyPr>
          <a:lstStyle/>
          <a:p>
            <a:r>
              <a:rPr lang="en-US" dirty="0"/>
              <a:t>Adapt the code on the previous slide:</a:t>
            </a:r>
          </a:p>
          <a:p>
            <a:pPr lvl="1"/>
            <a:r>
              <a:rPr lang="en-US" dirty="0"/>
              <a:t>Read a host or IP address from the user</a:t>
            </a:r>
          </a:p>
          <a:p>
            <a:pPr lvl="1"/>
            <a:r>
              <a:rPr lang="en-US" dirty="0"/>
              <a:t>Read a service or port name from the user</a:t>
            </a:r>
          </a:p>
          <a:p>
            <a:pPr lvl="1"/>
            <a:r>
              <a:rPr lang="en-US" dirty="0"/>
              <a:t>Print out the resulting IP addresses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C3217B-830C-4359-B9D4-0C10FD9E5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03173"/>
              </p:ext>
            </p:extLst>
          </p:nvPr>
        </p:nvGraphicFramePr>
        <p:xfrm>
          <a:off x="4286761" y="2514600"/>
          <a:ext cx="7655303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76">
                  <a:extLst>
                    <a:ext uri="{9D8B030D-6E8A-4147-A177-3AD203B41FA5}">
                      <a16:colId xmlns:a16="http://schemas.microsoft.com/office/drawing/2014/main" val="4077806016"/>
                    </a:ext>
                  </a:extLst>
                </a:gridCol>
                <a:gridCol w="982154">
                  <a:extLst>
                    <a:ext uri="{9D8B030D-6E8A-4147-A177-3AD203B41FA5}">
                      <a16:colId xmlns:a16="http://schemas.microsoft.com/office/drawing/2014/main" val="4287431730"/>
                    </a:ext>
                  </a:extLst>
                </a:gridCol>
                <a:gridCol w="2170621">
                  <a:extLst>
                    <a:ext uri="{9D8B030D-6E8A-4147-A177-3AD203B41FA5}">
                      <a16:colId xmlns:a16="http://schemas.microsoft.com/office/drawing/2014/main" val="658512614"/>
                    </a:ext>
                  </a:extLst>
                </a:gridCol>
                <a:gridCol w="375028">
                  <a:extLst>
                    <a:ext uri="{9D8B030D-6E8A-4147-A177-3AD203B41FA5}">
                      <a16:colId xmlns:a16="http://schemas.microsoft.com/office/drawing/2014/main" val="1075541613"/>
                    </a:ext>
                  </a:extLst>
                </a:gridCol>
                <a:gridCol w="599376">
                  <a:extLst>
                    <a:ext uri="{9D8B030D-6E8A-4147-A177-3AD203B41FA5}">
                      <a16:colId xmlns:a16="http://schemas.microsoft.com/office/drawing/2014/main" val="1114111314"/>
                    </a:ext>
                  </a:extLst>
                </a:gridCol>
                <a:gridCol w="813118">
                  <a:extLst>
                    <a:ext uri="{9D8B030D-6E8A-4147-A177-3AD203B41FA5}">
                      <a16:colId xmlns:a16="http://schemas.microsoft.com/office/drawing/2014/main" val="3350584194"/>
                    </a:ext>
                  </a:extLst>
                </a:gridCol>
                <a:gridCol w="2115630">
                  <a:extLst>
                    <a:ext uri="{9D8B030D-6E8A-4147-A177-3AD203B41FA5}">
                      <a16:colId xmlns:a16="http://schemas.microsoft.com/office/drawing/2014/main" val="1667799174"/>
                    </a:ext>
                  </a:extLst>
                </a:gridCol>
              </a:tblGrid>
              <a:tr h="1940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</a:rPr>
                        <a:t>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</a:rPr>
                        <a:t>Service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dirty="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</a:rPr>
                        <a:t>Port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Service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095699"/>
                  </a:ext>
                </a:extLst>
              </a:tr>
              <a:tr h="1940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FTP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Insecure file transfer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110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POP3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POP email 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019655"/>
                  </a:ext>
                </a:extLst>
              </a:tr>
              <a:tr h="1940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SSH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Secure shell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123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NTP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Time synchronization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420319"/>
                  </a:ext>
                </a:extLst>
              </a:tr>
              <a:tr h="1940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Telnet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Insecure remote access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</a:rPr>
                        <a:t>143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IMAP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IMAP email 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23246"/>
                  </a:ext>
                </a:extLst>
              </a:tr>
              <a:tr h="1940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SMTP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Email delivery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194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IRC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Internet chat service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573587"/>
                  </a:ext>
                </a:extLst>
              </a:tr>
              <a:tr h="1940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</a:rPr>
                        <a:t>DNS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IP address lookup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389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LDAP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Authentication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644304"/>
                  </a:ext>
                </a:extLst>
              </a:tr>
              <a:tr h="1940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</a:rPr>
                        <a:t>DHCP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IP address assignment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443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HTTPS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Secure web page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6931992"/>
                  </a:ext>
                </a:extLst>
              </a:tr>
              <a:tr h="1940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</a:rPr>
                        <a:t>DHCP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IP address assignment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530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RPC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Remote procedure call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4369140"/>
                  </a:ext>
                </a:extLst>
              </a:tr>
              <a:tr h="1940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</a:rPr>
                        <a:t>HTTP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Web page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631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IPP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Internet printing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49115"/>
                  </a:ext>
                </a:extLst>
              </a:tr>
              <a:tr h="1940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</a:rPr>
                        <a:t>Kerberos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Authentication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</a:rPr>
                        <a:t>993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IMAPS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Secure IMAP 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2356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111ED1-4B57-423D-9DD9-99B6A2FFE654}"/>
              </a:ext>
            </a:extLst>
          </p:cNvPr>
          <p:cNvSpPr txBox="1"/>
          <p:nvPr/>
        </p:nvSpPr>
        <p:spPr>
          <a:xfrm>
            <a:off x="3950021" y="1852178"/>
            <a:ext cx="818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 the following common port names and services:</a:t>
            </a:r>
          </a:p>
        </p:txBody>
      </p:sp>
    </p:spTree>
    <p:extLst>
      <p:ext uri="{BB962C8B-B14F-4D97-AF65-F5344CB8AC3E}">
        <p14:creationId xmlns:p14="http://schemas.microsoft.com/office/powerpoint/2010/main" val="763569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5645-9513-4B98-9095-F8582AA6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Ticket Out the Door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14DDF-D3BE-484B-B76F-5D40F7FEB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socket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on Assignment 4</a:t>
            </a:r>
          </a:p>
          <a:p>
            <a:pPr lvl="1"/>
            <a:r>
              <a:rPr lang="en-US" dirty="0"/>
              <a:t>Due next Monday</a:t>
            </a:r>
          </a:p>
          <a:p>
            <a:r>
              <a:rPr lang="en-US" dirty="0"/>
              <a:t>Start on Project 2!</a:t>
            </a:r>
          </a:p>
          <a:p>
            <a:r>
              <a:rPr lang="en-US" dirty="0"/>
              <a:t>Read section 4.5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46EA-3EED-48D5-AD9C-2CBC4B46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5EF4A-A80C-4F37-AEB5-10B723D13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9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FFED-BC3C-418C-AD9E-15191635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1 </a:t>
            </a:r>
            <a:r>
              <a:rPr lang="en-US"/>
              <a:t>Post Mortem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7D221-6391-41D3-9093-2395A58B2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D286-EFDB-438B-ADA4-EF698239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279CF-B234-454D-8056-0480F54F4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05AF1-6193-47B6-BDB9-6D3DCF0A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792D4D-D641-4A93-9895-08411C6E9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last class was a high-level overview of networking</a:t>
            </a:r>
          </a:p>
          <a:p>
            <a:r>
              <a:rPr lang="en-US" dirty="0"/>
              <a:t>Now, we'll look at how to turn those ideas into code</a:t>
            </a:r>
          </a:p>
          <a:p>
            <a:r>
              <a:rPr lang="en-US" dirty="0"/>
              <a:t>The most basic element of the networking arsenal is the </a:t>
            </a:r>
            <a:r>
              <a:rPr lang="en-US" b="1" dirty="0"/>
              <a:t>socket</a:t>
            </a:r>
          </a:p>
          <a:p>
            <a:r>
              <a:rPr lang="en-US" dirty="0"/>
              <a:t>A socket is half of a tw0-way connection between hosts</a:t>
            </a:r>
          </a:p>
          <a:p>
            <a:r>
              <a:rPr lang="en-US" dirty="0"/>
              <a:t>We create a socket with a call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socket()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lvl="1"/>
            <a:r>
              <a:rPr lang="en-US" dirty="0"/>
              <a:t>Returns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essentially a file descriptor</a:t>
            </a:r>
          </a:p>
          <a:p>
            <a:pPr lvl="1"/>
            <a:r>
              <a:rPr lang="en-US" dirty="0"/>
              <a:t>Is similar to 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dirty="0"/>
              <a:t> on a file</a:t>
            </a:r>
          </a:p>
          <a:p>
            <a:pPr lvl="1"/>
            <a:r>
              <a:rPr lang="en-US" dirty="0"/>
              <a:t>We can call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  <a:r>
              <a:rPr lang="en-US" dirty="0"/>
              <a:t> on socket file descriptors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5836F-B402-4C3C-A9FD-CF756854701E}"/>
              </a:ext>
            </a:extLst>
          </p:cNvPr>
          <p:cNvSpPr/>
          <p:nvPr/>
        </p:nvSpPr>
        <p:spPr>
          <a:xfrm>
            <a:off x="457200" y="3962400"/>
            <a:ext cx="10972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socket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domain,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type,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protocol);</a:t>
            </a:r>
          </a:p>
        </p:txBody>
      </p:sp>
    </p:spTree>
    <p:extLst>
      <p:ext uri="{BB962C8B-B14F-4D97-AF65-F5344CB8AC3E}">
        <p14:creationId xmlns:p14="http://schemas.microsoft.com/office/powerpoint/2010/main" val="41218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on the Internet have addresses, not names</a:t>
            </a:r>
          </a:p>
          <a:p>
            <a:r>
              <a:rPr lang="en-US" b="1" dirty="0"/>
              <a:t>Google.com</a:t>
            </a:r>
            <a:r>
              <a:rPr lang="en-US" dirty="0"/>
              <a:t> is actually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  <a:endParaRPr lang="en-US" dirty="0"/>
          </a:p>
          <a:p>
            <a:r>
              <a:rPr lang="en-US" b="1" dirty="0"/>
              <a:t>Google.com</a:t>
            </a:r>
            <a:r>
              <a:rPr lang="en-US" dirty="0"/>
              <a:t> is called a </a:t>
            </a:r>
            <a:r>
              <a:rPr lang="en-US" b="1" dirty="0"/>
              <a:t>domain</a:t>
            </a:r>
          </a:p>
          <a:p>
            <a:r>
              <a:rPr lang="en-US" dirty="0"/>
              <a:t>The Domain Name System or DNS turns the name into an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Old-style IP addresses are often written in this form: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</a:p>
          <a:p>
            <a:r>
              <a:rPr lang="en-US" dirty="0"/>
              <a:t>4 numbers between 0 and 255, separated by dots</a:t>
            </a:r>
          </a:p>
          <a:p>
            <a:r>
              <a:rPr lang="en-US" dirty="0"/>
              <a:t>That's a total of 256</a:t>
            </a:r>
            <a:r>
              <a:rPr lang="en-US" baseline="30000" dirty="0"/>
              <a:t>4</a:t>
            </a:r>
            <a:r>
              <a:rPr lang="en-US" dirty="0"/>
              <a:t> = 4,294,967,296 addresses</a:t>
            </a:r>
          </a:p>
          <a:p>
            <a:r>
              <a:rPr lang="en-US" dirty="0"/>
              <a:t>But there </a:t>
            </a:r>
            <a:r>
              <a:rPr lang="en-US"/>
              <a:t>are 8 </a:t>
            </a:r>
            <a:r>
              <a:rPr lang="en-US" dirty="0"/>
              <a:t>billion people on earth…</a:t>
            </a:r>
          </a:p>
        </p:txBody>
      </p:sp>
    </p:spTree>
    <p:extLst>
      <p:ext uri="{BB962C8B-B14F-4D97-AF65-F5344CB8AC3E}">
        <p14:creationId xmlns:p14="http://schemas.microsoft.com/office/powerpoint/2010/main" val="12396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6814</TotalTime>
  <Words>1794</Words>
  <Application>Microsoft Office PowerPoint</Application>
  <PresentationFormat>Widescreen</PresentationFormat>
  <Paragraphs>347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COMP 3400</vt:lpstr>
      <vt:lpstr>Last time</vt:lpstr>
      <vt:lpstr>Questions?</vt:lpstr>
      <vt:lpstr>Assignment 4</vt:lpstr>
      <vt:lpstr>Exam 1 Post Mortem</vt:lpstr>
      <vt:lpstr>Sockets</vt:lpstr>
      <vt:lpstr>Sockets</vt:lpstr>
      <vt:lpstr>IP addresses</vt:lpstr>
      <vt:lpstr>IPv4</vt:lpstr>
      <vt:lpstr>IPv6</vt:lpstr>
      <vt:lpstr>Details for socket()</vt:lpstr>
      <vt:lpstr>Example calls to socket()</vt:lpstr>
      <vt:lpstr>Networking data structures</vt:lpstr>
      <vt:lpstr>IPv4 socket addresses</vt:lpstr>
      <vt:lpstr>IPv6 socket addresses</vt:lpstr>
      <vt:lpstr>Good news and bad news</vt:lpstr>
      <vt:lpstr>Endian conversion</vt:lpstr>
      <vt:lpstr>Getting addresses from a host name</vt:lpstr>
      <vt:lpstr>The addrinfo struct</vt:lpstr>
      <vt:lpstr>Getting address example</vt:lpstr>
      <vt:lpstr>Confusing structs!</vt:lpstr>
      <vt:lpstr>Programming practice</vt:lpstr>
      <vt:lpstr>Ticket Out the Door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869</cp:revision>
  <dcterms:created xsi:type="dcterms:W3CDTF">2009-08-24T20:26:10Z</dcterms:created>
  <dcterms:modified xsi:type="dcterms:W3CDTF">2025-02-20T20:42:33Z</dcterms:modified>
</cp:coreProperties>
</file>